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305" r:id="rId2"/>
    <p:sldId id="306" r:id="rId3"/>
    <p:sldId id="285" r:id="rId4"/>
    <p:sldId id="300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84" r:id="rId13"/>
    <p:sldId id="275" r:id="rId14"/>
    <p:sldId id="276" r:id="rId15"/>
    <p:sldId id="279" r:id="rId16"/>
    <p:sldId id="277" r:id="rId17"/>
    <p:sldId id="291" r:id="rId18"/>
    <p:sldId id="304" r:id="rId19"/>
    <p:sldId id="282" r:id="rId20"/>
    <p:sldId id="283" r:id="rId21"/>
    <p:sldId id="286" r:id="rId22"/>
    <p:sldId id="289" r:id="rId23"/>
    <p:sldId id="294" r:id="rId24"/>
    <p:sldId id="265" r:id="rId25"/>
    <p:sldId id="266" r:id="rId26"/>
    <p:sldId id="267" r:id="rId27"/>
    <p:sldId id="292" r:id="rId28"/>
    <p:sldId id="269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15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11055-3EEC-4612-888E-328F4BB2A86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58233-023A-4F36-8A1D-90445632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8233-023A-4F36-8A1D-90445632A4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Food: Where does it come from?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.N Singh\Downloads\food-where-does-it-come-from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7620000" cy="449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1" y="457201"/>
            <a:ext cx="326224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61514" algn="l"/>
              </a:tabLst>
            </a:pPr>
            <a:r>
              <a:rPr sz="4400" dirty="0"/>
              <a:t>Activ</a:t>
            </a:r>
            <a:r>
              <a:rPr sz="4400" spc="-20" dirty="0"/>
              <a:t>i</a:t>
            </a:r>
            <a:r>
              <a:rPr sz="4400" dirty="0"/>
              <a:t>ty	5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2000" y="1219200"/>
            <a:ext cx="7696200" cy="463075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15"/>
              </a:spcBef>
            </a:pPr>
            <a:r>
              <a:rPr sz="2800" spc="-5" dirty="0">
                <a:latin typeface="Calibri"/>
                <a:cs typeface="Calibri"/>
              </a:rPr>
              <a:t>Do </a:t>
            </a:r>
            <a:r>
              <a:rPr sz="2800" spc="-10" dirty="0">
                <a:latin typeface="Calibri"/>
                <a:cs typeface="Calibri"/>
              </a:rPr>
              <a:t>you </a:t>
            </a:r>
            <a:r>
              <a:rPr sz="2800" spc="-5" dirty="0">
                <a:latin typeface="Calibri"/>
                <a:cs typeface="Calibri"/>
              </a:rPr>
              <a:t>know where honey </a:t>
            </a:r>
            <a:r>
              <a:rPr sz="2800" spc="-10" dirty="0">
                <a:latin typeface="Calibri"/>
                <a:cs typeface="Calibri"/>
              </a:rPr>
              <a:t>comes from, </a:t>
            </a:r>
            <a:r>
              <a:rPr sz="2800" spc="-5" dirty="0">
                <a:latin typeface="Calibri"/>
                <a:cs typeface="Calibri"/>
              </a:rPr>
              <a:t>or how it is </a:t>
            </a:r>
            <a:r>
              <a:rPr sz="2800" spc="-10" dirty="0">
                <a:latin typeface="Calibri"/>
                <a:cs typeface="Calibri"/>
              </a:rPr>
              <a:t>produced? </a:t>
            </a:r>
            <a:r>
              <a:rPr sz="2800" spc="-15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you  </a:t>
            </a:r>
            <a:r>
              <a:rPr sz="2800" dirty="0">
                <a:latin typeface="Calibri"/>
                <a:cs typeface="Calibri"/>
              </a:rPr>
              <a:t>seen a </a:t>
            </a:r>
            <a:r>
              <a:rPr sz="2800" spc="-5" dirty="0">
                <a:latin typeface="Calibri"/>
                <a:cs typeface="Calibri"/>
              </a:rPr>
              <a:t>beehive where so </a:t>
            </a:r>
            <a:r>
              <a:rPr sz="2800" spc="-10" dirty="0">
                <a:latin typeface="Calibri"/>
                <a:cs typeface="Calibri"/>
              </a:rPr>
              <a:t>many </a:t>
            </a:r>
            <a:r>
              <a:rPr sz="2800" dirty="0">
                <a:latin typeface="Calibri"/>
                <a:cs typeface="Calibri"/>
              </a:rPr>
              <a:t>bees </a:t>
            </a:r>
            <a:r>
              <a:rPr sz="2800" spc="-15" dirty="0">
                <a:latin typeface="Calibri"/>
                <a:cs typeface="Calibri"/>
              </a:rPr>
              <a:t>keep </a:t>
            </a:r>
            <a:r>
              <a:rPr sz="2800" spc="-5" dirty="0">
                <a:latin typeface="Calibri"/>
                <a:cs typeface="Calibri"/>
              </a:rPr>
              <a:t>buzzing </a:t>
            </a:r>
            <a:r>
              <a:rPr sz="2800" dirty="0">
                <a:latin typeface="Calibri"/>
                <a:cs typeface="Calibri"/>
              </a:rPr>
              <a:t>about? Bees </a:t>
            </a:r>
            <a:r>
              <a:rPr sz="2800" spc="-10" dirty="0">
                <a:latin typeface="Calibri"/>
                <a:cs typeface="Calibri"/>
              </a:rPr>
              <a:t>collect  nectar (sweet </a:t>
            </a:r>
            <a:r>
              <a:rPr sz="2800" spc="-5" dirty="0">
                <a:latin typeface="Calibri"/>
                <a:cs typeface="Calibri"/>
              </a:rPr>
              <a:t>juices) </a:t>
            </a:r>
            <a:r>
              <a:rPr sz="2800" spc="-10" dirty="0">
                <a:latin typeface="Calibri"/>
                <a:cs typeface="Calibri"/>
              </a:rPr>
              <a:t>from </a:t>
            </a:r>
            <a:r>
              <a:rPr sz="2800" spc="-15" dirty="0">
                <a:latin typeface="Calibri"/>
                <a:cs typeface="Calibri"/>
              </a:rPr>
              <a:t>flowers, </a:t>
            </a:r>
            <a:r>
              <a:rPr sz="2800" spc="-10" dirty="0">
                <a:latin typeface="Calibri"/>
                <a:cs typeface="Calibri"/>
              </a:rPr>
              <a:t>convert </a:t>
            </a:r>
            <a:r>
              <a:rPr sz="2800" spc="-5" dirty="0">
                <a:latin typeface="Calibri"/>
                <a:cs typeface="Calibri"/>
              </a:rPr>
              <a:t>it, </a:t>
            </a:r>
            <a:r>
              <a:rPr sz="2800" spc="-10" dirty="0">
                <a:latin typeface="Calibri"/>
                <a:cs typeface="Calibri"/>
              </a:rPr>
              <a:t>into </a:t>
            </a:r>
            <a:r>
              <a:rPr sz="2800" spc="-5" dirty="0">
                <a:latin typeface="Calibri"/>
                <a:cs typeface="Calibri"/>
              </a:rPr>
              <a:t>honey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store </a:t>
            </a:r>
            <a:r>
              <a:rPr sz="2800" dirty="0">
                <a:latin typeface="Calibri"/>
                <a:cs typeface="Calibri"/>
              </a:rPr>
              <a:t>it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hive </a:t>
            </a:r>
            <a:r>
              <a:rPr sz="2800" spc="-5" dirty="0">
                <a:latin typeface="Calibri"/>
                <a:cs typeface="Calibri"/>
              </a:rPr>
              <a:t>(Fig. </a:t>
            </a:r>
            <a:r>
              <a:rPr sz="2800" dirty="0">
                <a:latin typeface="Calibri"/>
                <a:cs typeface="Calibri"/>
              </a:rPr>
              <a:t>1.7). </a:t>
            </a:r>
            <a:r>
              <a:rPr sz="2800" spc="-15" dirty="0">
                <a:latin typeface="Calibri"/>
                <a:cs typeface="Calibri"/>
              </a:rPr>
              <a:t>Flowers </a:t>
            </a:r>
            <a:r>
              <a:rPr sz="2800" dirty="0">
                <a:latin typeface="Calibri"/>
                <a:cs typeface="Calibri"/>
              </a:rPr>
              <a:t>and their </a:t>
            </a:r>
            <a:r>
              <a:rPr sz="2800" spc="-10" dirty="0">
                <a:latin typeface="Calibri"/>
                <a:cs typeface="Calibri"/>
              </a:rPr>
              <a:t>nectar </a:t>
            </a:r>
            <a:r>
              <a:rPr sz="2800" spc="-15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available </a:t>
            </a:r>
            <a:r>
              <a:rPr sz="2800" spc="-5" dirty="0">
                <a:latin typeface="Calibri"/>
                <a:cs typeface="Calibri"/>
              </a:rPr>
              <a:t>only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a  </a:t>
            </a:r>
            <a:r>
              <a:rPr sz="2800" spc="-5" dirty="0">
                <a:latin typeface="Calibri"/>
                <a:cs typeface="Calibri"/>
              </a:rPr>
              <a:t>part 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40" dirty="0">
                <a:latin typeface="Calibri"/>
                <a:cs typeface="Calibri"/>
              </a:rPr>
              <a:t>year. </a:t>
            </a:r>
            <a:r>
              <a:rPr sz="2800" spc="-15" dirty="0">
                <a:latin typeface="Calibri"/>
                <a:cs typeface="Calibri"/>
              </a:rPr>
              <a:t>So, </a:t>
            </a:r>
            <a:r>
              <a:rPr sz="2800" spc="-5" dirty="0">
                <a:latin typeface="Calibri"/>
                <a:cs typeface="Calibri"/>
              </a:rPr>
              <a:t>bees </a:t>
            </a:r>
            <a:r>
              <a:rPr sz="2800" spc="-15" dirty="0">
                <a:latin typeface="Calibri"/>
                <a:cs typeface="Calibri"/>
              </a:rPr>
              <a:t>store </a:t>
            </a:r>
            <a:r>
              <a:rPr sz="2800" dirty="0">
                <a:latin typeface="Calibri"/>
                <a:cs typeface="Calibri"/>
              </a:rPr>
              <a:t>this </a:t>
            </a:r>
            <a:r>
              <a:rPr sz="2800" spc="-5" dirty="0">
                <a:latin typeface="Calibri"/>
                <a:cs typeface="Calibri"/>
              </a:rPr>
              <a:t>nectar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their </a:t>
            </a:r>
            <a:r>
              <a:rPr sz="2800" spc="-5" dirty="0">
                <a:latin typeface="Calibri"/>
                <a:cs typeface="Calibri"/>
              </a:rPr>
              <a:t>use </a:t>
            </a:r>
            <a:r>
              <a:rPr sz="2800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through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45" dirty="0">
                <a:latin typeface="Calibri"/>
                <a:cs typeface="Calibri"/>
              </a:rPr>
              <a:t>year. </a:t>
            </a:r>
            <a:r>
              <a:rPr sz="2800" dirty="0">
                <a:latin typeface="Calibri"/>
                <a:cs typeface="Calibri"/>
              </a:rPr>
              <a:t>When </a:t>
            </a:r>
            <a:r>
              <a:rPr sz="2800" spc="-10" dirty="0">
                <a:latin typeface="Calibri"/>
                <a:cs typeface="Calibri"/>
              </a:rPr>
              <a:t>we </a:t>
            </a:r>
            <a:r>
              <a:rPr sz="2800" spc="-5" dirty="0">
                <a:latin typeface="Calibri"/>
                <a:cs typeface="Calibri"/>
              </a:rPr>
              <a:t>find such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beehive, </a:t>
            </a:r>
            <a:r>
              <a:rPr sz="2800" spc="-10" dirty="0">
                <a:latin typeface="Calibri"/>
                <a:cs typeface="Calibri"/>
              </a:rPr>
              <a:t>we </a:t>
            </a:r>
            <a:r>
              <a:rPr sz="2800" spc="-5" dirty="0">
                <a:latin typeface="Calibri"/>
                <a:cs typeface="Calibri"/>
              </a:rPr>
              <a:t>collect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food stored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5" dirty="0">
                <a:latin typeface="Calibri"/>
                <a:cs typeface="Calibri"/>
              </a:rPr>
              <a:t>bees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honey.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.N Singh\Downloads\48709839798_5ff6727c9d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7924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Different parts of plants as a source of food</a:t>
            </a:r>
            <a:endParaRPr lang="en-US" sz="3600" b="1" dirty="0"/>
          </a:p>
        </p:txBody>
      </p:sp>
      <p:sp>
        <p:nvSpPr>
          <p:cNvPr id="4" name="object 12"/>
          <p:cNvSpPr>
            <a:spLocks noGrp="1"/>
          </p:cNvSpPr>
          <p:nvPr>
            <p:ph idx="1"/>
          </p:nvPr>
        </p:nvSpPr>
        <p:spPr>
          <a:xfrm>
            <a:off x="457200" y="1935480"/>
            <a:ext cx="7391400" cy="438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Fruits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object 1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Seeds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object 1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vegetables </a:t>
            </a:r>
            <a:endParaRPr lang="en-US" dirty="0"/>
          </a:p>
        </p:txBody>
      </p:sp>
      <p:sp>
        <p:nvSpPr>
          <p:cNvPr id="4" name="object 13"/>
          <p:cNvSpPr>
            <a:spLocks noGrp="1"/>
          </p:cNvSpPr>
          <p:nvPr>
            <p:ph idx="1"/>
          </p:nvPr>
        </p:nvSpPr>
        <p:spPr>
          <a:xfrm>
            <a:off x="1143000" y="1828800"/>
            <a:ext cx="72390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S.N Singh\Downloads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4953000" cy="563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04088"/>
            <a:ext cx="5715000" cy="81991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FOOD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S.N Singh\Downloads\20181118-13470867-4173-food-materials-and-sources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7239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S.N Singh\Downloads\c54867043ebad18adc04aaa3b868df4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03041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.N Singh\Downloads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sources of food</a:t>
            </a:r>
            <a:endParaRPr lang="en-US" dirty="0"/>
          </a:p>
        </p:txBody>
      </p:sp>
      <p:pic>
        <p:nvPicPr>
          <p:cNvPr id="17410" name="Picture 2" descr="C:\Users\S.N Singh\Downloads\where-does-food-come-from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543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On the basis of food habits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S.N Singh\Downloads\20181118-134652916-9276-animals-ea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6477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lnSpcReduction="10000"/>
          </a:bodyPr>
          <a:lstStyle/>
          <a:p>
            <a:pPr marL="194945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28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Different animals have different feeding habits. These animals</a:t>
            </a:r>
            <a:r>
              <a:rPr lang="en-US" sz="2800" spc="2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8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are grouped </a:t>
            </a:r>
            <a:r>
              <a:rPr lang="en-US" sz="28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into </a:t>
            </a:r>
            <a:r>
              <a:rPr lang="en-US" sz="28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three types: herbivores, carnivores </a:t>
            </a:r>
            <a:r>
              <a:rPr lang="en-US" sz="28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and </a:t>
            </a:r>
            <a:r>
              <a:rPr lang="en-US" sz="28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omnivores</a:t>
            </a:r>
            <a:r>
              <a:rPr lang="en-US" sz="2800" spc="2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8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.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/>
              <a:cs typeface="Georgia"/>
            </a:endParaRPr>
          </a:p>
          <a:p>
            <a:pPr marL="337185" indent="-142875">
              <a:lnSpc>
                <a:spcPct val="100000"/>
              </a:lnSpc>
              <a:spcBef>
                <a:spcPts val="385"/>
              </a:spcBef>
              <a:buClr>
                <a:srgbClr val="001F5F"/>
              </a:buClr>
              <a:buSzPct val="93750"/>
              <a:buNone/>
              <a:tabLst>
                <a:tab pos="337820" algn="l"/>
              </a:tabLst>
            </a:pPr>
            <a:r>
              <a:rPr lang="en-US" sz="2800" spc="-5" dirty="0" smtClean="0">
                <a:solidFill>
                  <a:srgbClr val="00B050"/>
                </a:solidFill>
                <a:latin typeface="Georgia"/>
                <a:cs typeface="Georgia"/>
              </a:rPr>
              <a:t>Herbivores-</a:t>
            </a:r>
            <a:r>
              <a:rPr lang="en-US" sz="28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herbivores animals </a:t>
            </a:r>
            <a:r>
              <a:rPr lang="en-US" sz="28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are those that eat </a:t>
            </a:r>
            <a:r>
              <a:rPr lang="en-US" sz="28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plant and</a:t>
            </a:r>
            <a:r>
              <a:rPr lang="en-US" sz="2800" spc="2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8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plant products</a:t>
            </a:r>
          </a:p>
          <a:p>
            <a:pPr marL="337185" indent="-142875">
              <a:lnSpc>
                <a:spcPct val="100000"/>
              </a:lnSpc>
              <a:spcBef>
                <a:spcPts val="385"/>
              </a:spcBef>
              <a:buClr>
                <a:srgbClr val="001F5F"/>
              </a:buClr>
              <a:buSzPct val="93750"/>
              <a:buNone/>
              <a:tabLst>
                <a:tab pos="337820" algn="l"/>
              </a:tabLst>
            </a:pPr>
            <a:r>
              <a:rPr lang="en-US" sz="3000" spc="-5" dirty="0" smtClean="0">
                <a:solidFill>
                  <a:srgbClr val="FF0000"/>
                </a:solidFill>
                <a:latin typeface="Georgia"/>
                <a:cs typeface="Georgia"/>
              </a:rPr>
              <a:t>Carnivores</a:t>
            </a:r>
            <a:r>
              <a:rPr lang="en-US" sz="30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- carnivores </a:t>
            </a:r>
            <a:r>
              <a:rPr lang="en-US" sz="30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are the </a:t>
            </a:r>
            <a:r>
              <a:rPr lang="en-US" sz="30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animals </a:t>
            </a:r>
            <a:r>
              <a:rPr lang="en-US" sz="30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that eat flesh of other  animals.</a:t>
            </a:r>
          </a:p>
          <a:p>
            <a:pPr marL="337185" indent="-142875">
              <a:lnSpc>
                <a:spcPct val="100000"/>
              </a:lnSpc>
              <a:spcBef>
                <a:spcPts val="385"/>
              </a:spcBef>
              <a:buClr>
                <a:srgbClr val="001F5F"/>
              </a:buClr>
              <a:buSzPct val="93750"/>
              <a:buNone/>
              <a:tabLst>
                <a:tab pos="337820" algn="l"/>
              </a:tabLst>
            </a:pPr>
            <a:r>
              <a:rPr lang="en-US" sz="30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3000" spc="-5" dirty="0" smtClean="0">
                <a:solidFill>
                  <a:srgbClr val="FFC000"/>
                </a:solidFill>
                <a:latin typeface="Georgia"/>
                <a:cs typeface="Georgia"/>
              </a:rPr>
              <a:t>Omnivores</a:t>
            </a:r>
            <a:r>
              <a:rPr lang="en-US" sz="30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-omnivores </a:t>
            </a:r>
            <a:r>
              <a:rPr lang="en-US" sz="30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are the </a:t>
            </a:r>
            <a:r>
              <a:rPr lang="en-US" sz="30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animals </a:t>
            </a:r>
            <a:r>
              <a:rPr lang="en-US" sz="30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that eat </a:t>
            </a:r>
            <a:r>
              <a:rPr lang="en-US" sz="30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both </a:t>
            </a:r>
            <a:r>
              <a:rPr lang="en-US" sz="30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plants </a:t>
            </a:r>
            <a:r>
              <a:rPr lang="en-US" sz="30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and </a:t>
            </a:r>
            <a:r>
              <a:rPr lang="en-US" sz="30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the  flesh of other</a:t>
            </a:r>
            <a:r>
              <a:rPr lang="en-US" sz="3000" spc="3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30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animals</a:t>
            </a:r>
            <a:r>
              <a:rPr lang="en-US" sz="16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.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/>
              <a:cs typeface="Georgia"/>
            </a:endParaRPr>
          </a:p>
          <a:p>
            <a:pPr marL="194945">
              <a:lnSpc>
                <a:spcPct val="100000"/>
              </a:lnSpc>
              <a:spcBef>
                <a:spcPts val="384"/>
              </a:spcBef>
              <a:buNone/>
            </a:pPr>
            <a:r>
              <a:rPr lang="en-US" sz="2800" spc="-5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Eg</a:t>
            </a:r>
            <a:r>
              <a:rPr lang="en-US" sz="28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. Bear,  crow and </a:t>
            </a:r>
            <a:r>
              <a:rPr lang="en-US" sz="28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human</a:t>
            </a:r>
            <a:r>
              <a:rPr lang="en-US" sz="2800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800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being , </a:t>
            </a:r>
          </a:p>
          <a:p>
            <a:pPr marL="12700">
              <a:tabLst>
                <a:tab pos="194945" algn="l"/>
                <a:tab pos="8698865" algn="l"/>
              </a:tabLst>
            </a:pPr>
            <a:endParaRPr lang="en-US" sz="2800" spc="-1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/>
              <a:cs typeface="Georgia"/>
            </a:endParaRPr>
          </a:p>
          <a:p>
            <a:pPr marL="12700">
              <a:tabLst>
                <a:tab pos="194945" algn="l"/>
                <a:tab pos="8698865" algn="l"/>
              </a:tabLst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194945" algn="l"/>
                <a:tab pos="8698865" algn="l"/>
              </a:tabLst>
            </a:pPr>
            <a:endParaRPr lang="en-US" dirty="0"/>
          </a:p>
        </p:txBody>
      </p:sp>
      <p:sp>
        <p:nvSpPr>
          <p:cNvPr id="4" name="object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3371" y="1929383"/>
            <a:ext cx="2686812" cy="1499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1244" y="1929383"/>
            <a:ext cx="2929128" cy="1499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0755" y="4572000"/>
            <a:ext cx="2951988" cy="1965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1134" y="2643377"/>
            <a:ext cx="1071880" cy="215265"/>
          </a:xfrm>
          <a:custGeom>
            <a:avLst/>
            <a:gdLst/>
            <a:ahLst/>
            <a:cxnLst/>
            <a:rect l="l" t="t" r="r" b="b"/>
            <a:pathLst>
              <a:path w="1071879" h="215264">
                <a:moveTo>
                  <a:pt x="107441" y="0"/>
                </a:moveTo>
                <a:lnTo>
                  <a:pt x="0" y="107442"/>
                </a:lnTo>
                <a:lnTo>
                  <a:pt x="107441" y="214884"/>
                </a:lnTo>
                <a:lnTo>
                  <a:pt x="107441" y="161162"/>
                </a:lnTo>
                <a:lnTo>
                  <a:pt x="1071371" y="161162"/>
                </a:lnTo>
                <a:lnTo>
                  <a:pt x="1071371" y="53721"/>
                </a:lnTo>
                <a:lnTo>
                  <a:pt x="107441" y="53721"/>
                </a:lnTo>
                <a:lnTo>
                  <a:pt x="10744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1134" y="2643377"/>
            <a:ext cx="1071880" cy="215265"/>
          </a:xfrm>
          <a:custGeom>
            <a:avLst/>
            <a:gdLst/>
            <a:ahLst/>
            <a:cxnLst/>
            <a:rect l="l" t="t" r="r" b="b"/>
            <a:pathLst>
              <a:path w="1071879" h="215264">
                <a:moveTo>
                  <a:pt x="0" y="107442"/>
                </a:moveTo>
                <a:lnTo>
                  <a:pt x="107441" y="0"/>
                </a:lnTo>
                <a:lnTo>
                  <a:pt x="107441" y="53721"/>
                </a:lnTo>
                <a:lnTo>
                  <a:pt x="1071371" y="53721"/>
                </a:lnTo>
                <a:lnTo>
                  <a:pt x="1071371" y="161162"/>
                </a:lnTo>
                <a:lnTo>
                  <a:pt x="107441" y="161162"/>
                </a:lnTo>
                <a:lnTo>
                  <a:pt x="107441" y="214884"/>
                </a:lnTo>
                <a:lnTo>
                  <a:pt x="0" y="107442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8134" y="3501390"/>
            <a:ext cx="143510" cy="1000125"/>
          </a:xfrm>
          <a:custGeom>
            <a:avLst/>
            <a:gdLst/>
            <a:ahLst/>
            <a:cxnLst/>
            <a:rect l="l" t="t" r="r" b="b"/>
            <a:pathLst>
              <a:path w="143510" h="1000125">
                <a:moveTo>
                  <a:pt x="143255" y="928116"/>
                </a:moveTo>
                <a:lnTo>
                  <a:pt x="0" y="928116"/>
                </a:lnTo>
                <a:lnTo>
                  <a:pt x="71627" y="999744"/>
                </a:lnTo>
                <a:lnTo>
                  <a:pt x="143255" y="928116"/>
                </a:lnTo>
                <a:close/>
              </a:path>
              <a:path w="143510" h="1000125">
                <a:moveTo>
                  <a:pt x="107441" y="0"/>
                </a:moveTo>
                <a:lnTo>
                  <a:pt x="35813" y="0"/>
                </a:lnTo>
                <a:lnTo>
                  <a:pt x="35813" y="928116"/>
                </a:lnTo>
                <a:lnTo>
                  <a:pt x="107441" y="928116"/>
                </a:lnTo>
                <a:lnTo>
                  <a:pt x="10744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8134" y="3501390"/>
            <a:ext cx="143510" cy="1000125"/>
          </a:xfrm>
          <a:custGeom>
            <a:avLst/>
            <a:gdLst/>
            <a:ahLst/>
            <a:cxnLst/>
            <a:rect l="l" t="t" r="r" b="b"/>
            <a:pathLst>
              <a:path w="143510" h="1000125">
                <a:moveTo>
                  <a:pt x="0" y="928116"/>
                </a:moveTo>
                <a:lnTo>
                  <a:pt x="35813" y="928116"/>
                </a:lnTo>
                <a:lnTo>
                  <a:pt x="35813" y="0"/>
                </a:lnTo>
                <a:lnTo>
                  <a:pt x="107441" y="0"/>
                </a:lnTo>
                <a:lnTo>
                  <a:pt x="107441" y="928116"/>
                </a:lnTo>
                <a:lnTo>
                  <a:pt x="143255" y="928116"/>
                </a:lnTo>
                <a:lnTo>
                  <a:pt x="71627" y="999744"/>
                </a:lnTo>
                <a:lnTo>
                  <a:pt x="0" y="928116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2505" y="3429761"/>
            <a:ext cx="215265" cy="1071880"/>
          </a:xfrm>
          <a:custGeom>
            <a:avLst/>
            <a:gdLst/>
            <a:ahLst/>
            <a:cxnLst/>
            <a:rect l="l" t="t" r="r" b="b"/>
            <a:pathLst>
              <a:path w="215264" h="1071879">
                <a:moveTo>
                  <a:pt x="214884" y="963930"/>
                </a:moveTo>
                <a:lnTo>
                  <a:pt x="0" y="963930"/>
                </a:lnTo>
                <a:lnTo>
                  <a:pt x="107442" y="1071371"/>
                </a:lnTo>
                <a:lnTo>
                  <a:pt x="214884" y="963930"/>
                </a:lnTo>
                <a:close/>
              </a:path>
              <a:path w="215264" h="1071879">
                <a:moveTo>
                  <a:pt x="161163" y="0"/>
                </a:moveTo>
                <a:lnTo>
                  <a:pt x="53721" y="0"/>
                </a:lnTo>
                <a:lnTo>
                  <a:pt x="53721" y="963930"/>
                </a:lnTo>
                <a:lnTo>
                  <a:pt x="161163" y="963930"/>
                </a:lnTo>
                <a:lnTo>
                  <a:pt x="16116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72505" y="3429761"/>
            <a:ext cx="215265" cy="1071880"/>
          </a:xfrm>
          <a:custGeom>
            <a:avLst/>
            <a:gdLst/>
            <a:ahLst/>
            <a:cxnLst/>
            <a:rect l="l" t="t" r="r" b="b"/>
            <a:pathLst>
              <a:path w="215264" h="1071879">
                <a:moveTo>
                  <a:pt x="0" y="963930"/>
                </a:moveTo>
                <a:lnTo>
                  <a:pt x="53721" y="963930"/>
                </a:lnTo>
                <a:lnTo>
                  <a:pt x="53721" y="0"/>
                </a:lnTo>
                <a:lnTo>
                  <a:pt x="161163" y="0"/>
                </a:lnTo>
                <a:lnTo>
                  <a:pt x="161163" y="963930"/>
                </a:lnTo>
                <a:lnTo>
                  <a:pt x="214884" y="963930"/>
                </a:lnTo>
                <a:lnTo>
                  <a:pt x="107442" y="1071371"/>
                </a:lnTo>
                <a:lnTo>
                  <a:pt x="0" y="96393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80505" y="3519042"/>
            <a:ext cx="1035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Herbivores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3494" y="3519042"/>
            <a:ext cx="1010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Carnivores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80505" y="6305499"/>
            <a:ext cx="943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Omni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9127" y="1929383"/>
            <a:ext cx="3744468" cy="3461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51123" y="5519724"/>
            <a:ext cx="228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Source </a:t>
            </a:r>
            <a:r>
              <a:rPr sz="1800" dirty="0">
                <a:latin typeface="Calibri"/>
                <a:cs typeface="Calibri"/>
              </a:rPr>
              <a:t>;-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  <a:hlinkClick r:id="rId3"/>
              </a:rPr>
              <a:t>www.bing.com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5334000" cy="897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6445">
              <a:lnSpc>
                <a:spcPts val="4770"/>
              </a:lnSpc>
              <a:spcBef>
                <a:spcPts val="95"/>
              </a:spcBef>
            </a:pPr>
            <a:r>
              <a:rPr spc="-5" dirty="0"/>
              <a:t>Activity</a:t>
            </a:r>
            <a:r>
              <a:rPr spc="-85" dirty="0"/>
              <a:t> </a:t>
            </a:r>
            <a:r>
              <a:rPr spc="-5" dirty="0"/>
              <a:t>6</a:t>
            </a:r>
          </a:p>
          <a:p>
            <a:pPr marL="12700">
              <a:lnSpc>
                <a:spcPts val="2130"/>
              </a:lnSpc>
            </a:pPr>
            <a:r>
              <a:rPr sz="1800" spc="-30" dirty="0"/>
              <a:t>Table </a:t>
            </a:r>
            <a:r>
              <a:rPr sz="1800" dirty="0"/>
              <a:t>1.5 Animals and their</a:t>
            </a:r>
            <a:r>
              <a:rPr sz="1800" spc="20" dirty="0"/>
              <a:t> </a:t>
            </a:r>
            <a:r>
              <a:rPr sz="1800" spc="-10" dirty="0"/>
              <a:t>Food.</a:t>
            </a:r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0812" y="922274"/>
          <a:ext cx="8215630" cy="5682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9865"/>
                <a:gridCol w="4215765"/>
              </a:tblGrid>
              <a:tr h="7684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 of the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animal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animal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Food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animal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378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Buffalo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Grass, </a:t>
                      </a:r>
                      <a:r>
                        <a:rPr sz="18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oilcake, </a:t>
                      </a:r>
                      <a:r>
                        <a:rPr sz="1800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hay,</a:t>
                      </a:r>
                      <a:r>
                        <a:rPr sz="1800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grains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Small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animals,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birds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,milk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Cherries.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Chicken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buffaloes,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goats,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nilgai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Tiger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39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moose, deer species,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pigs,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cows,</a:t>
                      </a:r>
                      <a:r>
                        <a:rPr sz="1800" b="1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horses,  buffalos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goats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Spider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insects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House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lizard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insects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Grass,straw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Human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beings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Fruits,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roti, rice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etc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441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Butterfly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tree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sap, dung,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pollen,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rotting</a:t>
                      </a:r>
                      <a:r>
                        <a:rPr sz="18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fruits.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Crow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Grass,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straw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Other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922" y="685799"/>
            <a:ext cx="2955521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Table</a:t>
            </a:r>
            <a:r>
              <a:rPr spc="-80" dirty="0"/>
              <a:t> </a:t>
            </a:r>
            <a:r>
              <a:rPr spc="-5" dirty="0"/>
              <a:t>1.6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95400" y="2179537"/>
          <a:ext cx="6096000" cy="2795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2745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Herbivores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Carnivores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Omnivore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980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Dog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981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goat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fox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980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buffalo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wolf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bear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980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horse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shark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pig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98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07616" y="5019547"/>
            <a:ext cx="6182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Paheli wants to </a:t>
            </a:r>
            <a:r>
              <a:rPr sz="1800" spc="-5" dirty="0">
                <a:latin typeface="Calibri"/>
                <a:cs typeface="Calibri"/>
              </a:rPr>
              <a:t>know </a:t>
            </a:r>
            <a:r>
              <a:rPr sz="1800" spc="-10" dirty="0">
                <a:latin typeface="Calibri"/>
                <a:cs typeface="Calibri"/>
              </a:rPr>
              <a:t>where you would </a:t>
            </a:r>
            <a:r>
              <a:rPr sz="1800" spc="-5" dirty="0">
                <a:latin typeface="Calibri"/>
                <a:cs typeface="Calibri"/>
              </a:rPr>
              <a:t>place human beings, while  filling </a:t>
            </a:r>
            <a:r>
              <a:rPr sz="1800" spc="-30" dirty="0">
                <a:latin typeface="Calibri"/>
                <a:cs typeface="Calibri"/>
              </a:rPr>
              <a:t>Table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1.6.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.N Singh\Downloads\1590901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7800"/>
            <a:ext cx="4876800" cy="65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428244"/>
            <a:ext cx="9144000" cy="4253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124201" y="4953000"/>
            <a:ext cx="1788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END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Sunlight as a source of energy(food)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S.N Singh\Downloads\(1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162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295400"/>
          </a:xfrm>
        </p:spPr>
        <p:txBody>
          <a:bodyPr>
            <a:normAutofit fontScale="90000"/>
          </a:bodyPr>
          <a:lstStyle/>
          <a:p>
            <a:r>
              <a:rPr lang="en-US" spc="-5" dirty="0" smtClean="0">
                <a:solidFill>
                  <a:srgbClr val="6F0000"/>
                </a:solidFill>
                <a:latin typeface="Georgia"/>
                <a:cs typeface="Georgia"/>
              </a:rPr>
              <a:t>F</a:t>
            </a:r>
            <a:r>
              <a:rPr lang="en-US" u="sng" spc="-5" dirty="0" smtClean="0">
                <a:solidFill>
                  <a:srgbClr val="6F0000"/>
                </a:solidFill>
                <a:uFill>
                  <a:solidFill>
                    <a:srgbClr val="D16248"/>
                  </a:solidFill>
                </a:uFill>
                <a:latin typeface="Georgia"/>
                <a:cs typeface="Georgia"/>
              </a:rPr>
              <a:t>OOD FROM</a:t>
            </a:r>
            <a:r>
              <a:rPr lang="en-US" u="sng" spc="5" dirty="0" smtClean="0">
                <a:solidFill>
                  <a:srgbClr val="6F0000"/>
                </a:solidFill>
                <a:uFill>
                  <a:solidFill>
                    <a:srgbClr val="D16248"/>
                  </a:solidFill>
                </a:uFill>
                <a:latin typeface="Georgia"/>
                <a:cs typeface="Georgia"/>
              </a:rPr>
              <a:t> </a:t>
            </a:r>
            <a:r>
              <a:rPr lang="en-US" u="sng" spc="-5" dirty="0" smtClean="0">
                <a:solidFill>
                  <a:srgbClr val="6F0000"/>
                </a:solidFill>
                <a:uFill>
                  <a:solidFill>
                    <a:srgbClr val="D16248"/>
                  </a:solidFill>
                </a:uFill>
                <a:latin typeface="Georgia"/>
                <a:cs typeface="Georgia"/>
              </a:rPr>
              <a:t>PLANTS</a:t>
            </a:r>
            <a:r>
              <a:rPr lang="en-US" u="sng" spc="30" dirty="0" smtClean="0">
                <a:solidFill>
                  <a:srgbClr val="6F0000"/>
                </a:solidFill>
                <a:uFill>
                  <a:solidFill>
                    <a:srgbClr val="D16248"/>
                  </a:solidFill>
                </a:uFill>
                <a:latin typeface="Georgia"/>
                <a:cs typeface="Georgia"/>
              </a:rPr>
              <a:t> </a:t>
            </a:r>
            <a:r>
              <a:rPr lang="en-US" dirty="0" smtClean="0">
                <a:latin typeface="Georgia"/>
                <a:cs typeface="Georgia"/>
              </a:rPr>
              <a:t/>
            </a:r>
            <a:br>
              <a:rPr lang="en-US" dirty="0" smtClean="0">
                <a:latin typeface="Georgia"/>
                <a:cs typeface="Georgia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3416320"/>
          </a:xfrm>
        </p:spPr>
        <p:txBody>
          <a:bodyPr/>
          <a:lstStyle/>
          <a:p>
            <a:pPr marL="12700" marR="5080" indent="412750">
              <a:lnSpc>
                <a:spcPct val="100000"/>
              </a:lnSpc>
              <a:spcBef>
                <a:spcPts val="650"/>
              </a:spcBef>
              <a:tabLst>
                <a:tab pos="3188970" algn="l"/>
              </a:tabLst>
            </a:pPr>
            <a:r>
              <a:rPr lang="en-US" sz="2800" spc="-5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Green</a:t>
            </a:r>
            <a:r>
              <a:rPr lang="en-US" sz="2800" spc="10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plants are </a:t>
            </a:r>
            <a:r>
              <a:rPr lang="en-US" sz="2800" spc="-5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known </a:t>
            </a:r>
            <a:r>
              <a:rPr lang="en-US" sz="2800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as </a:t>
            </a:r>
            <a:r>
              <a:rPr lang="en-US" sz="2800" spc="-5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producers  because they </a:t>
            </a:r>
            <a:r>
              <a:rPr lang="en-US" sz="2800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prepare their </a:t>
            </a:r>
            <a:r>
              <a:rPr lang="en-US" sz="2800" spc="-5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own food </a:t>
            </a:r>
            <a:r>
              <a:rPr lang="en-US" sz="2800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.  They </a:t>
            </a:r>
            <a:r>
              <a:rPr lang="en-US" sz="2800" spc="-5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use light, </a:t>
            </a:r>
            <a:r>
              <a:rPr lang="en-US" sz="2800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air </a:t>
            </a:r>
            <a:r>
              <a:rPr lang="en-US" sz="2800" spc="-5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(carbon dioxide) </a:t>
            </a:r>
            <a:r>
              <a:rPr lang="en-US" sz="2800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water  and </a:t>
            </a:r>
            <a:r>
              <a:rPr lang="en-US" sz="2800" spc="-5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chlorophyll (the green </a:t>
            </a:r>
            <a:r>
              <a:rPr lang="en-US" sz="2800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pigment in  their leaves) to prepare the food by the </a:t>
            </a:r>
            <a:r>
              <a:rPr lang="en-US" sz="2800" spc="-5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process  of  </a:t>
            </a:r>
            <a:r>
              <a:rPr lang="en-US" sz="2800" spc="-10" dirty="0" smtClean="0">
                <a:solidFill>
                  <a:srgbClr val="00B050"/>
                </a:solidFill>
                <a:latin typeface="Arial Black" pitchFamily="34" charset="0"/>
                <a:cs typeface="Georgia"/>
              </a:rPr>
              <a:t>photosynthesis.</a:t>
            </a:r>
            <a:endParaRPr lang="en-US" sz="2800" dirty="0" smtClean="0">
              <a:solidFill>
                <a:srgbClr val="00B050"/>
              </a:solidFill>
              <a:latin typeface="Arial Black" pitchFamily="34" charset="0"/>
              <a:cs typeface="Georgia"/>
            </a:endParaRPr>
          </a:p>
          <a:p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905000" y="3581400"/>
            <a:ext cx="49530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318" y="533400"/>
            <a:ext cx="698373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20" dirty="0" smtClean="0">
                <a:solidFill>
                  <a:srgbClr val="001F5F"/>
                </a:solidFill>
              </a:rPr>
              <a:t>Activity 1</a:t>
            </a:r>
            <a:endParaRPr spc="-20" smtClean="0">
              <a:solidFill>
                <a:srgbClr val="001F5F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2000" y="3352800"/>
          <a:ext cx="5970562" cy="2593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8636"/>
                <a:gridCol w="3031926"/>
              </a:tblGrid>
              <a:tr h="9553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 of the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student/friend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student/friend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Food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items eaten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a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459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spc="-5" dirty="0" err="1" smtClean="0">
                          <a:latin typeface="Calibri"/>
                          <a:cs typeface="Calibri"/>
                        </a:rPr>
                        <a:t>Rashmi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Dhokla’roti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sabzi.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459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Roshni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Makki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roti,with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sason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saag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58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Harish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Biryani.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93191" y="685801"/>
            <a:ext cx="6692900" cy="15132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3600" smtClean="0">
              <a:latin typeface="Calibri"/>
              <a:cs typeface="Calibri"/>
            </a:endParaRPr>
          </a:p>
          <a:p>
            <a:pPr marL="298450" marR="5080">
              <a:lnSpc>
                <a:spcPct val="100000"/>
              </a:lnSpc>
              <a:spcBef>
                <a:spcPts val="300"/>
              </a:spcBef>
            </a:pPr>
            <a:r>
              <a:rPr sz="1800" smtClean="0">
                <a:latin typeface="Arial Black"/>
                <a:cs typeface="Arial Black"/>
              </a:rPr>
              <a:t>Ask </a:t>
            </a:r>
            <a:r>
              <a:rPr sz="1800" spc="-10" smtClean="0">
                <a:latin typeface="Arial Black"/>
                <a:cs typeface="Arial Black"/>
              </a:rPr>
              <a:t>your </a:t>
            </a:r>
            <a:r>
              <a:rPr sz="1800" spc="-5" smtClean="0">
                <a:latin typeface="Arial Black"/>
                <a:cs typeface="Arial Black"/>
              </a:rPr>
              <a:t>friends </a:t>
            </a:r>
            <a:r>
              <a:rPr sz="1800" smtClean="0">
                <a:latin typeface="Arial Black"/>
                <a:cs typeface="Arial Black"/>
              </a:rPr>
              <a:t>in the </a:t>
            </a:r>
            <a:r>
              <a:rPr sz="1800" spc="-10" smtClean="0">
                <a:latin typeface="Arial Black"/>
                <a:cs typeface="Arial Black"/>
              </a:rPr>
              <a:t>school </a:t>
            </a:r>
            <a:r>
              <a:rPr sz="1800" smtClean="0">
                <a:latin typeface="Arial Black"/>
                <a:cs typeface="Arial Black"/>
              </a:rPr>
              <a:t>about the items they  </a:t>
            </a:r>
            <a:r>
              <a:rPr sz="1800" spc="-10" smtClean="0">
                <a:latin typeface="Arial Black"/>
                <a:cs typeface="Arial Black"/>
              </a:rPr>
              <a:t>would </a:t>
            </a:r>
            <a:r>
              <a:rPr sz="1800" smtClean="0">
                <a:latin typeface="Arial Black"/>
                <a:cs typeface="Arial Black"/>
              </a:rPr>
              <a:t>be </a:t>
            </a:r>
            <a:r>
              <a:rPr sz="1800" spc="-10" smtClean="0">
                <a:latin typeface="Arial Black"/>
                <a:cs typeface="Arial Black"/>
              </a:rPr>
              <a:t>eating </a:t>
            </a:r>
            <a:r>
              <a:rPr sz="1800" smtClean="0">
                <a:latin typeface="Arial Black"/>
                <a:cs typeface="Arial Black"/>
              </a:rPr>
              <a:t>during a</a:t>
            </a:r>
            <a:r>
              <a:rPr sz="1800" spc="-15" smtClean="0">
                <a:latin typeface="Arial Black"/>
                <a:cs typeface="Arial Black"/>
              </a:rPr>
              <a:t> </a:t>
            </a:r>
            <a:r>
              <a:rPr sz="1800" spc="-40" smtClean="0">
                <a:latin typeface="Arial Black"/>
                <a:cs typeface="Arial Black"/>
              </a:rPr>
              <a:t>day,</a:t>
            </a:r>
            <a:endParaRPr sz="1800" smtClean="0">
              <a:latin typeface="Arial Black"/>
              <a:cs typeface="Arial Black"/>
            </a:endParaRPr>
          </a:p>
          <a:p>
            <a:pPr marL="374650">
              <a:lnSpc>
                <a:spcPct val="100000"/>
              </a:lnSpc>
            </a:pPr>
            <a:r>
              <a:rPr sz="1800" smtClean="0">
                <a:latin typeface="Arial Black"/>
                <a:cs typeface="Arial Black"/>
              </a:rPr>
              <a:t>from </a:t>
            </a:r>
            <a:r>
              <a:rPr sz="1800" spc="-5" dirty="0">
                <a:latin typeface="Arial Black"/>
                <a:cs typeface="Arial Black"/>
              </a:rPr>
              <a:t>friends </a:t>
            </a:r>
            <a:r>
              <a:rPr sz="1800" dirty="0">
                <a:latin typeface="Arial Black"/>
                <a:cs typeface="Arial Black"/>
              </a:rPr>
              <a:t>staying in different </a:t>
            </a:r>
            <a:r>
              <a:rPr sz="1800" spc="-10" dirty="0">
                <a:latin typeface="Arial Black"/>
                <a:cs typeface="Arial Black"/>
              </a:rPr>
              <a:t>states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.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304800"/>
            <a:ext cx="64008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Activity</a:t>
            </a:r>
            <a:r>
              <a:rPr spc="-85" dirty="0"/>
              <a:t> </a:t>
            </a:r>
            <a:r>
              <a:rPr spc="-5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371601"/>
            <a:ext cx="6421831" cy="223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Choose some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items you listed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30" dirty="0">
                <a:latin typeface="Calibri"/>
                <a:cs typeface="Calibri"/>
              </a:rPr>
              <a:t>Table </a:t>
            </a:r>
            <a:r>
              <a:rPr sz="2400" dirty="0">
                <a:latin typeface="Calibri"/>
                <a:cs typeface="Calibri"/>
              </a:rPr>
              <a:t>1.1 and try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5">
                <a:latin typeface="Calibri"/>
                <a:cs typeface="Calibri"/>
              </a:rPr>
              <a:t>find</a:t>
            </a:r>
            <a:r>
              <a:rPr sz="2400" spc="145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out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what </a:t>
            </a:r>
            <a:r>
              <a:rPr sz="2400" spc="-5" dirty="0">
                <a:latin typeface="Calibri"/>
                <a:cs typeface="Calibri"/>
              </a:rPr>
              <a:t>ingredients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spc="-10" dirty="0">
                <a:latin typeface="Calibri"/>
                <a:cs typeface="Calibri"/>
              </a:rPr>
              <a:t>to prepare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800" spc="-20" smtClean="0">
                <a:latin typeface="Arial Black"/>
                <a:cs typeface="Arial Black"/>
              </a:rPr>
              <a:t>Table </a:t>
            </a:r>
            <a:r>
              <a:rPr sz="1800" dirty="0">
                <a:latin typeface="Arial Black"/>
                <a:cs typeface="Arial Black"/>
              </a:rPr>
              <a:t>1.2 </a:t>
            </a:r>
            <a:r>
              <a:rPr sz="1800" spc="-20" dirty="0">
                <a:latin typeface="Arial Black"/>
                <a:cs typeface="Arial Black"/>
              </a:rPr>
              <a:t>Food </a:t>
            </a:r>
            <a:r>
              <a:rPr sz="1800" dirty="0">
                <a:latin typeface="Arial Black"/>
                <a:cs typeface="Arial Black"/>
              </a:rPr>
              <a:t>items and </a:t>
            </a:r>
            <a:r>
              <a:rPr sz="1800">
                <a:latin typeface="Arial Black"/>
                <a:cs typeface="Arial Black"/>
              </a:rPr>
              <a:t>their</a:t>
            </a:r>
            <a:r>
              <a:rPr sz="1800" spc="-15">
                <a:latin typeface="Arial Black"/>
                <a:cs typeface="Arial Black"/>
              </a:rPr>
              <a:t> </a:t>
            </a:r>
            <a:r>
              <a:rPr sz="1800" spc="5" smtClean="0">
                <a:latin typeface="Arial Black"/>
                <a:cs typeface="Arial Black"/>
              </a:rPr>
              <a:t>ingredients</a:t>
            </a:r>
            <a:endParaRPr lang="en-US" sz="1800" spc="5" dirty="0" smtClean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lang="en-US" spc="5" dirty="0" smtClean="0">
                <a:latin typeface="Arial Black"/>
                <a:cs typeface="Arial Black"/>
              </a:rPr>
              <a:t> Ingredient: Any of the foods or substances that are combined to make a particular dish</a:t>
            </a:r>
            <a:endParaRPr sz="18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2312" y="3886200"/>
          <a:ext cx="6096000" cy="2362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3888"/>
                <a:gridCol w="3132112"/>
              </a:tblGrid>
              <a:tr h="4334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Food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Ingredients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476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Roti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/chapati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Atta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water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478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46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Pulses,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water,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salt, oil,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ghee ,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spices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33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533400"/>
            <a:ext cx="67818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Activity</a:t>
            </a:r>
            <a:r>
              <a:rPr spc="-85" dirty="0"/>
              <a:t> </a:t>
            </a:r>
            <a:r>
              <a:rPr spc="-5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1868" y="1752600"/>
            <a:ext cx="7549515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00" smtClean="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sz="1800" spc="-20" smtClean="0">
                <a:latin typeface="Arial Black"/>
                <a:cs typeface="Arial Black"/>
              </a:rPr>
              <a:t>Table </a:t>
            </a:r>
            <a:r>
              <a:rPr sz="1800" dirty="0">
                <a:latin typeface="Arial Black"/>
                <a:cs typeface="Arial Black"/>
              </a:rPr>
              <a:t>1.3 Ingredients used to </a:t>
            </a:r>
            <a:r>
              <a:rPr sz="1800" spc="5" dirty="0">
                <a:latin typeface="Arial Black"/>
                <a:cs typeface="Arial Black"/>
              </a:rPr>
              <a:t>prepare </a:t>
            </a:r>
            <a:r>
              <a:rPr sz="1800" spc="-10" dirty="0">
                <a:latin typeface="Arial Black"/>
                <a:cs typeface="Arial Black"/>
              </a:rPr>
              <a:t>food </a:t>
            </a:r>
            <a:r>
              <a:rPr sz="1800">
                <a:latin typeface="Arial Black"/>
                <a:cs typeface="Arial Black"/>
              </a:rPr>
              <a:t>items</a:t>
            </a:r>
            <a:r>
              <a:rPr sz="1800" spc="-10">
                <a:latin typeface="Arial Black"/>
                <a:cs typeface="Arial Black"/>
              </a:rPr>
              <a:t> </a:t>
            </a:r>
            <a:r>
              <a:rPr sz="1800" smtClean="0">
                <a:latin typeface="Arial Black"/>
                <a:cs typeface="Arial Black"/>
              </a:rPr>
              <a:t>and</a:t>
            </a:r>
            <a:r>
              <a:rPr lang="en-US" sz="1800" dirty="0" smtClean="0">
                <a:latin typeface="Arial Black"/>
                <a:cs typeface="Arial Black"/>
              </a:rPr>
              <a:t> their sources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191" y="3059048"/>
            <a:ext cx="1880235" cy="31098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70"/>
              </a:spcBef>
            </a:pPr>
            <a:r>
              <a:rPr sz="1800" smtClean="0">
                <a:latin typeface="Calibri"/>
                <a:cs typeface="Calibri"/>
              </a:rPr>
              <a:t>Id</a:t>
            </a:r>
            <a:r>
              <a:rPr sz="1800" spc="-5" smtClean="0">
                <a:latin typeface="Calibri"/>
                <a:cs typeface="Calibri"/>
              </a:rPr>
              <a:t>l</a:t>
            </a:r>
            <a:r>
              <a:rPr sz="1800" smtClean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4994" y="4473702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Chicken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curry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7697" y="4473702"/>
            <a:ext cx="764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Animals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6637" y="3376041"/>
            <a:ext cx="128587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275590" indent="2095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Rice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Plant  </a:t>
            </a:r>
            <a:r>
              <a:rPr sz="1800" spc="-15" dirty="0">
                <a:latin typeface="Calibri"/>
                <a:cs typeface="Calibri"/>
              </a:rPr>
              <a:t>Urad </a:t>
            </a:r>
            <a:r>
              <a:rPr sz="1800" spc="-5" dirty="0">
                <a:latin typeface="Calibri"/>
                <a:cs typeface="Calibri"/>
              </a:rPr>
              <a:t>dal  Salt  </a:t>
            </a:r>
            <a:r>
              <a:rPr sz="1800" spc="-25" dirty="0">
                <a:latin typeface="Calibri"/>
                <a:cs typeface="Calibri"/>
              </a:rPr>
              <a:t>Water</a:t>
            </a:r>
            <a:endParaRPr sz="1800">
              <a:latin typeface="Calibri"/>
              <a:cs typeface="Calibri"/>
            </a:endParaRPr>
          </a:p>
          <a:p>
            <a:pPr marL="119380" marR="5080" indent="-107314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Chicken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Spice  Spices</a:t>
            </a:r>
            <a:endParaRPr sz="180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Oil/ </a:t>
            </a:r>
            <a:r>
              <a:rPr sz="1800" dirty="0">
                <a:latin typeface="Calibri"/>
                <a:cs typeface="Calibri"/>
              </a:rPr>
              <a:t>ghee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9733" y="5022341"/>
            <a:ext cx="67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ts/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4994" y="5296661"/>
            <a:ext cx="765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Animals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4994" y="5845555"/>
            <a:ext cx="572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Kh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9959" y="5570626"/>
            <a:ext cx="11537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water</a:t>
            </a:r>
            <a:endParaRPr sz="1800">
              <a:latin typeface="Calibri"/>
              <a:cs typeface="Calibri"/>
            </a:endParaRPr>
          </a:p>
          <a:p>
            <a:pPr marL="64135" marR="5080" indent="-29209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Milk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Animal  </a:t>
            </a:r>
            <a:r>
              <a:rPr sz="1800" spc="-10" dirty="0">
                <a:latin typeface="Calibri"/>
                <a:cs typeface="Calibri"/>
              </a:rPr>
              <a:t>Rice </a:t>
            </a:r>
            <a:r>
              <a:rPr sz="1800" spc="-5" dirty="0">
                <a:latin typeface="Calibri"/>
                <a:cs typeface="Calibri"/>
              </a:rPr>
              <a:t>Plant  </a:t>
            </a:r>
            <a:r>
              <a:rPr sz="1800" spc="-10" dirty="0">
                <a:latin typeface="Calibri"/>
                <a:cs typeface="Calibri"/>
              </a:rPr>
              <a:t>Sugar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57244" y="3285744"/>
            <a:ext cx="1905" cy="3143885"/>
          </a:xfrm>
          <a:custGeom>
            <a:avLst/>
            <a:gdLst/>
            <a:ahLst/>
            <a:cxnLst/>
            <a:rect l="l" t="t" r="r" b="b"/>
            <a:pathLst>
              <a:path w="1904" h="3143885">
                <a:moveTo>
                  <a:pt x="1650" y="0"/>
                </a:moveTo>
                <a:lnTo>
                  <a:pt x="0" y="3143275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0011" y="3429000"/>
            <a:ext cx="1905" cy="3001010"/>
          </a:xfrm>
          <a:custGeom>
            <a:avLst/>
            <a:gdLst/>
            <a:ahLst/>
            <a:cxnLst/>
            <a:rect l="l" t="t" r="r" b="b"/>
            <a:pathLst>
              <a:path w="1904" h="3001010">
                <a:moveTo>
                  <a:pt x="1650" y="0"/>
                </a:moveTo>
                <a:lnTo>
                  <a:pt x="0" y="300040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1256" y="3429000"/>
            <a:ext cx="71755" cy="2786380"/>
          </a:xfrm>
          <a:custGeom>
            <a:avLst/>
            <a:gdLst/>
            <a:ahLst/>
            <a:cxnLst/>
            <a:rect l="l" t="t" r="r" b="b"/>
            <a:pathLst>
              <a:path w="71754" h="2786379">
                <a:moveTo>
                  <a:pt x="0" y="0"/>
                </a:moveTo>
                <a:lnTo>
                  <a:pt x="71500" y="2786075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4372" y="3285744"/>
            <a:ext cx="71755" cy="3001010"/>
          </a:xfrm>
          <a:custGeom>
            <a:avLst/>
            <a:gdLst/>
            <a:ahLst/>
            <a:cxnLst/>
            <a:rect l="l" t="t" r="r" b="b"/>
            <a:pathLst>
              <a:path w="71755" h="3001010">
                <a:moveTo>
                  <a:pt x="71500" y="0"/>
                </a:moveTo>
                <a:lnTo>
                  <a:pt x="0" y="3000400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2744" y="6501384"/>
            <a:ext cx="5072380" cy="71755"/>
          </a:xfrm>
          <a:custGeom>
            <a:avLst/>
            <a:gdLst/>
            <a:ahLst/>
            <a:cxnLst/>
            <a:rect l="l" t="t" r="r" b="b"/>
            <a:pathLst>
              <a:path w="5072380" h="71754">
                <a:moveTo>
                  <a:pt x="0" y="71437"/>
                </a:moveTo>
                <a:lnTo>
                  <a:pt x="507212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606" y="685800"/>
            <a:ext cx="746633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30"/>
              </a:lnSpc>
              <a:spcBef>
                <a:spcPts val="100"/>
              </a:spcBef>
            </a:pPr>
            <a:r>
              <a:rPr sz="2400" spc="-5" dirty="0"/>
              <a:t>Think of </a:t>
            </a:r>
            <a:r>
              <a:rPr sz="2400" spc="-10" dirty="0"/>
              <a:t>more examples where two </a:t>
            </a:r>
            <a:r>
              <a:rPr sz="2400" spc="-5" dirty="0"/>
              <a:t>or </a:t>
            </a:r>
            <a:r>
              <a:rPr sz="2400" spc="-10" dirty="0"/>
              <a:t>more </a:t>
            </a:r>
            <a:r>
              <a:rPr sz="2400" spc="-5" dirty="0"/>
              <a:t>parts </a:t>
            </a:r>
            <a:r>
              <a:rPr sz="2400" spc="-10" dirty="0"/>
              <a:t>of </a:t>
            </a:r>
            <a:r>
              <a:rPr sz="2400" dirty="0"/>
              <a:t>a</a:t>
            </a:r>
            <a:r>
              <a:rPr sz="2400" spc="10" dirty="0"/>
              <a:t> </a:t>
            </a:r>
            <a:r>
              <a:rPr sz="2400" spc="-5" dirty="0"/>
              <a:t>single</a:t>
            </a:r>
            <a:endParaRPr sz="2400"/>
          </a:p>
          <a:p>
            <a:pPr algn="ctr">
              <a:lnSpc>
                <a:spcPts val="4750"/>
              </a:lnSpc>
            </a:pPr>
            <a:r>
              <a:rPr sz="2400" spc="-10" dirty="0"/>
              <a:t>plant </a:t>
            </a:r>
            <a:r>
              <a:rPr sz="2400" spc="-15" dirty="0"/>
              <a:t>are </a:t>
            </a:r>
            <a:r>
              <a:rPr sz="2400" spc="-5" dirty="0"/>
              <a:t>used </a:t>
            </a:r>
            <a:r>
              <a:rPr sz="2400" dirty="0"/>
              <a:t>as</a:t>
            </a:r>
            <a:r>
              <a:rPr sz="2400" spc="10" dirty="0"/>
              <a:t> </a:t>
            </a:r>
            <a:r>
              <a:rPr sz="2400" spc="-15" dirty="0"/>
              <a:t>food</a:t>
            </a:r>
            <a:r>
              <a:rPr spc="-15" dirty="0"/>
              <a:t>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36142" y="1909445"/>
            <a:ext cx="3692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0640" algn="l"/>
              </a:tabLst>
            </a:pPr>
            <a:r>
              <a:rPr sz="1800" spc="-20" dirty="0">
                <a:latin typeface="Arial Black"/>
                <a:cs typeface="Arial Black"/>
              </a:rPr>
              <a:t>Table</a:t>
            </a:r>
            <a:r>
              <a:rPr sz="1800" spc="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1.4	</a:t>
            </a:r>
            <a:r>
              <a:rPr sz="1800" spc="-5" dirty="0">
                <a:latin typeface="Arial Black"/>
                <a:cs typeface="Arial Black"/>
              </a:rPr>
              <a:t>Plant </a:t>
            </a:r>
            <a:r>
              <a:rPr sz="1800" spc="15" dirty="0">
                <a:latin typeface="Arial Black"/>
                <a:cs typeface="Arial Black"/>
              </a:rPr>
              <a:t>parts </a:t>
            </a:r>
            <a:r>
              <a:rPr sz="1800" dirty="0">
                <a:latin typeface="Arial Black"/>
                <a:cs typeface="Arial Black"/>
              </a:rPr>
              <a:t>as</a:t>
            </a:r>
            <a:r>
              <a:rPr sz="1800" spc="-90" dirty="0">
                <a:latin typeface="Arial Black"/>
                <a:cs typeface="Arial Black"/>
              </a:rPr>
              <a:t> </a:t>
            </a:r>
            <a:r>
              <a:rPr sz="1800" spc="-10" dirty="0">
                <a:latin typeface="Arial Black"/>
                <a:cs typeface="Arial Black"/>
              </a:rPr>
              <a:t>food</a:t>
            </a:r>
            <a:endParaRPr sz="18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65187" y="2388997"/>
          <a:ext cx="7216140" cy="4021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5380"/>
                <a:gridCol w="2405380"/>
                <a:gridCol w="2405380"/>
              </a:tblGrid>
              <a:tr h="11869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Food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item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 the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major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sourc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Ingredients/source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gives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 the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ingredient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10276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Brinjal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curry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45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Brinjal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curry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Chilli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spice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(any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other)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marR="114300" indent="-342900">
                        <a:lnSpc>
                          <a:spcPct val="100000"/>
                        </a:lnSpc>
                        <a:buAutoNum type="arabicPeriod" startAt="3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Oil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groundnut,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mustard,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soybean,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any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plant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1.Fruit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6065" indent="-174625">
                        <a:lnSpc>
                          <a:spcPct val="100000"/>
                        </a:lnSpc>
                        <a:buSzPct val="94444"/>
                        <a:buAutoNum type="arabicPeriod" startAt="2"/>
                        <a:tabLst>
                          <a:tab pos="26670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Fruit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alibri"/>
                        <a:buAutoNum type="arabicPeriod" startAt="2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6065" indent="-174625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4444"/>
                        <a:buAutoNum type="arabicPeriod" startAt="2"/>
                        <a:tabLst>
                          <a:tab pos="26670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57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7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704088"/>
            <a:ext cx="60198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Activity</a:t>
            </a:r>
            <a:r>
              <a:rPr spc="-85" dirty="0"/>
              <a:t> </a:t>
            </a:r>
            <a:r>
              <a:rPr spc="-5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288" y="1752600"/>
            <a:ext cx="811530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 smtClean="0">
                <a:latin typeface="Calibri"/>
                <a:cs typeface="Calibri"/>
              </a:rPr>
              <a:t>C</a:t>
            </a:r>
            <a:r>
              <a:rPr sz="4400" spc="-5" smtClean="0">
                <a:latin typeface="Calibri"/>
                <a:cs typeface="Calibri"/>
              </a:rPr>
              <a:t>hoose </a:t>
            </a:r>
            <a:r>
              <a:rPr sz="4400" dirty="0">
                <a:latin typeface="Calibri"/>
                <a:cs typeface="Calibri"/>
              </a:rPr>
              <a:t>those </a:t>
            </a:r>
            <a:r>
              <a:rPr sz="4400" spc="-10" dirty="0">
                <a:latin typeface="Calibri"/>
                <a:cs typeface="Calibri"/>
              </a:rPr>
              <a:t>items </a:t>
            </a:r>
            <a:r>
              <a:rPr sz="4400" dirty="0">
                <a:latin typeface="Calibri"/>
                <a:cs typeface="Calibri"/>
              </a:rPr>
              <a:t>whose </a:t>
            </a:r>
            <a:r>
              <a:rPr sz="4400" spc="-5" dirty="0">
                <a:latin typeface="Calibri"/>
                <a:cs typeface="Calibri"/>
              </a:rPr>
              <a:t>ingredients </a:t>
            </a:r>
            <a:r>
              <a:rPr sz="4400" spc="-10" dirty="0">
                <a:latin typeface="Calibri"/>
                <a:cs typeface="Calibri"/>
              </a:rPr>
              <a:t>are obtained from </a:t>
            </a:r>
            <a:r>
              <a:rPr sz="4400" spc="-5" dirty="0">
                <a:latin typeface="Calibri"/>
                <a:cs typeface="Calibri"/>
              </a:rPr>
              <a:t>plants. Which part of </a:t>
            </a:r>
            <a:r>
              <a:rPr sz="4400" dirty="0">
                <a:latin typeface="Calibri"/>
                <a:cs typeface="Calibri"/>
              </a:rPr>
              <a:t>a </a:t>
            </a:r>
            <a:r>
              <a:rPr sz="4400" spc="-5" dirty="0">
                <a:latin typeface="Calibri"/>
                <a:cs typeface="Calibri"/>
              </a:rPr>
              <a:t>plant?  Identify </a:t>
            </a:r>
            <a:r>
              <a:rPr sz="4400" dirty="0">
                <a:latin typeface="Calibri"/>
                <a:cs typeface="Calibri"/>
              </a:rPr>
              <a:t>these and </a:t>
            </a:r>
            <a:r>
              <a:rPr sz="4400" spc="-10" dirty="0">
                <a:latin typeface="Calibri"/>
                <a:cs typeface="Calibri"/>
              </a:rPr>
              <a:t>list </a:t>
            </a:r>
            <a:r>
              <a:rPr sz="4400" dirty="0">
                <a:latin typeface="Calibri"/>
                <a:cs typeface="Calibri"/>
              </a:rPr>
              <a:t>the </a:t>
            </a:r>
            <a:r>
              <a:rPr sz="4400" spc="-10" dirty="0">
                <a:latin typeface="Calibri"/>
                <a:cs typeface="Calibri"/>
              </a:rPr>
              <a:t>food items </a:t>
            </a:r>
            <a:r>
              <a:rPr sz="4400" dirty="0">
                <a:latin typeface="Calibri"/>
                <a:cs typeface="Calibri"/>
              </a:rPr>
              <a:t>and </a:t>
            </a:r>
            <a:r>
              <a:rPr sz="4400" spc="-10" dirty="0">
                <a:latin typeface="Calibri"/>
                <a:cs typeface="Calibri"/>
              </a:rPr>
              <a:t>plant </a:t>
            </a:r>
            <a:r>
              <a:rPr sz="4400" spc="-5" dirty="0">
                <a:latin typeface="Calibri"/>
                <a:cs typeface="Calibri"/>
              </a:rPr>
              <a:t>parts </a:t>
            </a:r>
            <a:r>
              <a:rPr sz="4400" dirty="0">
                <a:latin typeface="Calibri"/>
                <a:cs typeface="Calibri"/>
              </a:rPr>
              <a:t>as </a:t>
            </a:r>
            <a:r>
              <a:rPr sz="4400" spc="-5" dirty="0">
                <a:latin typeface="Calibri"/>
                <a:cs typeface="Calibri"/>
              </a:rPr>
              <a:t>shown in </a:t>
            </a:r>
            <a:r>
              <a:rPr sz="4400" spc="-30" dirty="0">
                <a:latin typeface="Calibri"/>
                <a:cs typeface="Calibri"/>
              </a:rPr>
              <a:t>Table</a:t>
            </a:r>
            <a:r>
              <a:rPr sz="4400" spc="1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1.4.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</TotalTime>
  <Words>647</Words>
  <Application>Microsoft Office PowerPoint</Application>
  <PresentationFormat>On-screen Show (4:3)</PresentationFormat>
  <Paragraphs>129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Food: Where does it come from?</vt:lpstr>
      <vt:lpstr>Slide 2</vt:lpstr>
      <vt:lpstr>Sunlight as a source of energy(food)</vt:lpstr>
      <vt:lpstr>FOOD FROM PLANTS  </vt:lpstr>
      <vt:lpstr>Activity 1</vt:lpstr>
      <vt:lpstr>Activity 2</vt:lpstr>
      <vt:lpstr>Activity 3</vt:lpstr>
      <vt:lpstr>Think of more examples where two or more parts of a single plant are used as food.</vt:lpstr>
      <vt:lpstr>Activity 4</vt:lpstr>
      <vt:lpstr>Activity 5</vt:lpstr>
      <vt:lpstr>Slide 11</vt:lpstr>
      <vt:lpstr>Slide 12</vt:lpstr>
      <vt:lpstr>Different parts of plants as a source of food</vt:lpstr>
      <vt:lpstr>Fruits</vt:lpstr>
      <vt:lpstr>Seeds</vt:lpstr>
      <vt:lpstr>Types of vegetables </vt:lpstr>
      <vt:lpstr>Slide 17</vt:lpstr>
      <vt:lpstr> FOOD</vt:lpstr>
      <vt:lpstr>Slide 19</vt:lpstr>
      <vt:lpstr>Main sources of food</vt:lpstr>
      <vt:lpstr>On the basis of food habits</vt:lpstr>
      <vt:lpstr>Slide 22</vt:lpstr>
      <vt:lpstr>Slide 23</vt:lpstr>
      <vt:lpstr>Slide 24</vt:lpstr>
      <vt:lpstr>Activity 6 Table 1.5 Animals and their Food.</vt:lpstr>
      <vt:lpstr>Table 1.6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S.N Singh</cp:lastModifiedBy>
  <cp:revision>46</cp:revision>
  <dcterms:created xsi:type="dcterms:W3CDTF">2020-07-16T03:36:08Z</dcterms:created>
  <dcterms:modified xsi:type="dcterms:W3CDTF">2020-08-06T09:52:42Z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2020-07-16T00:00:00Z</vt:filetime>
  </property>
</Properties>
</file>